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embeddedFontLst>
    <p:embeddedFont>
      <p:font typeface="Candara"/>
      <p:regular r:id="rId16"/>
      <p:bold r:id="rId17"/>
      <p:italic r:id="rId18"/>
      <p:boldItalic r:id="rId19"/>
    </p:embeddedFont>
    <p:embeddedFont>
      <p:font typeface="PT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regular.fntdata"/><Relationship Id="rId11" Type="http://schemas.openxmlformats.org/officeDocument/2006/relationships/slide" Target="slides/slide6.xml"/><Relationship Id="rId22" Type="http://schemas.openxmlformats.org/officeDocument/2006/relationships/font" Target="fonts/PTSans-italic.fntdata"/><Relationship Id="rId10" Type="http://schemas.openxmlformats.org/officeDocument/2006/relationships/slide" Target="slides/slide5.xml"/><Relationship Id="rId21"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ndara-bold.fntdata"/><Relationship Id="rId16" Type="http://schemas.openxmlformats.org/officeDocument/2006/relationships/font" Target="fonts/Candara-regular.fntdata"/><Relationship Id="rId5" Type="http://schemas.openxmlformats.org/officeDocument/2006/relationships/notesMaster" Target="notesMasters/notesMaster1.xml"/><Relationship Id="rId19" Type="http://schemas.openxmlformats.org/officeDocument/2006/relationships/font" Target="fonts/Candara-boldItalic.fntdata"/><Relationship Id="rId6" Type="http://schemas.openxmlformats.org/officeDocument/2006/relationships/slide" Target="slides/slide1.xml"/><Relationship Id="rId18" Type="http://schemas.openxmlformats.org/officeDocument/2006/relationships/font" Target="fonts/Candar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4" name="Google Shape;154;p25"/>
          <p:cNvSpPr/>
          <p:nvPr/>
        </p:nvSpPr>
        <p:spPr>
          <a:xfrm>
            <a:off x="324988" y="3778187"/>
            <a:ext cx="4193224"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rgbClr val="17365D"/>
                </a:solidFill>
                <a:latin typeface="Calibri"/>
                <a:ea typeface="Calibri"/>
                <a:cs typeface="Calibri"/>
                <a:sym typeface="Calibri"/>
              </a:rPr>
              <a:t>Beneficios de uso de variables de tipo compuestas y LOB </a:t>
            </a:r>
            <a:endParaRPr/>
          </a:p>
        </p:txBody>
      </p:sp>
      <p:sp>
        <p:nvSpPr>
          <p:cNvPr id="155" name="Google Shape;155;p25"/>
          <p:cNvSpPr/>
          <p:nvPr/>
        </p:nvSpPr>
        <p:spPr>
          <a:xfrm>
            <a:off x="916966" y="420451"/>
            <a:ext cx="3187549"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solidFill>
                  <a:srgbClr val="0F243E"/>
                </a:solidFill>
                <a:latin typeface="Calibri"/>
                <a:ea typeface="Calibri"/>
                <a:cs typeface="Calibri"/>
                <a:sym typeface="Calibri"/>
              </a:rPr>
              <a:t>Gestionando mis primeros procesos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34"/>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226" name="Google Shape;226;p34"/>
          <p:cNvSpPr/>
          <p:nvPr/>
        </p:nvSpPr>
        <p:spPr>
          <a:xfrm>
            <a:off x="564776" y="1035860"/>
            <a:ext cx="8014447" cy="193899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Una columna de base de datos, puede ser de categoría BFILE (Binary File), para la implementar por ejemplo un sistema de biblioteca, que permite administrar diferentes tipos de libros, apuntes, monografías, documentos digitales, entre otras  acciones. </a:t>
            </a:r>
            <a:endParaRPr sz="2400">
              <a:solidFill>
                <a:srgbClr val="0F243E"/>
              </a:solidFill>
              <a:latin typeface="Calibri"/>
              <a:ea typeface="Calibri"/>
              <a:cs typeface="Calibri"/>
              <a:sym typeface="Calibri"/>
            </a:endParaRPr>
          </a:p>
        </p:txBody>
      </p:sp>
      <p:sp>
        <p:nvSpPr>
          <p:cNvPr id="227" name="Google Shape;227;p34"/>
          <p:cNvSpPr/>
          <p:nvPr/>
        </p:nvSpPr>
        <p:spPr>
          <a:xfrm>
            <a:off x="2729752" y="2974852"/>
            <a:ext cx="26902943" cy="471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8" name="Google Shape;228;p34"/>
          <p:cNvPicPr preferRelativeResize="0"/>
          <p:nvPr/>
        </p:nvPicPr>
        <p:blipFill rotWithShape="1">
          <a:blip r:embed="rId3">
            <a:alphaModFix/>
          </a:blip>
          <a:srcRect b="0" l="0" r="0" t="0"/>
          <a:stretch/>
        </p:blipFill>
        <p:spPr>
          <a:xfrm>
            <a:off x="2292722" y="2998430"/>
            <a:ext cx="4558554" cy="31760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p:nvPr/>
        </p:nvSpPr>
        <p:spPr>
          <a:xfrm>
            <a:off x="215153" y="2998257"/>
            <a:ext cx="4572000"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Beneficios de uso de variables de tipo compuestas y LOB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7"/>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167" name="Google Shape;167;p27"/>
          <p:cNvSpPr/>
          <p:nvPr/>
        </p:nvSpPr>
        <p:spPr>
          <a:xfrm>
            <a:off x="578225" y="1035860"/>
            <a:ext cx="3563470" cy="528144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Beneficios del uso de Variables compuestas</a:t>
            </a:r>
            <a:endParaRPr/>
          </a:p>
          <a:p>
            <a:pPr indent="0" lvl="0" marL="0" marR="0" rtl="0" algn="just">
              <a:lnSpc>
                <a:spcPct val="115000"/>
              </a:lnSpc>
              <a:spcBef>
                <a:spcPts val="1000"/>
              </a:spcBef>
              <a:spcAft>
                <a:spcPts val="0"/>
              </a:spcAft>
              <a:buNone/>
            </a:pPr>
            <a:r>
              <a:rPr lang="es-ES" sz="2400">
                <a:solidFill>
                  <a:schemeClr val="dk1"/>
                </a:solidFill>
                <a:latin typeface="Calibri"/>
                <a:ea typeface="Calibri"/>
                <a:cs typeface="Calibri"/>
                <a:sym typeface="Calibri"/>
              </a:rPr>
              <a:t> </a:t>
            </a:r>
            <a:r>
              <a:rPr lang="es-ES" sz="2400">
                <a:solidFill>
                  <a:srgbClr val="0F243E"/>
                </a:solidFill>
                <a:latin typeface="Calibri"/>
                <a:ea typeface="Calibri"/>
                <a:cs typeface="Calibri"/>
                <a:sym typeface="Calibri"/>
              </a:rPr>
              <a:t>Cuando se tienen todos los datos relacionados como una sola unidad, se puede acceder y modificar fácilmente los datos.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400">
                <a:solidFill>
                  <a:srgbClr val="0F243E"/>
                </a:solidFill>
                <a:latin typeface="Calibri"/>
                <a:ea typeface="Calibri"/>
                <a:cs typeface="Calibri"/>
                <a:sym typeface="Calibri"/>
              </a:rPr>
              <a:t>Si los datos están compuestos, resultan más fáciles de manejar, relacionar, y el transportar. </a:t>
            </a:r>
            <a:endParaRPr sz="2400">
              <a:solidFill>
                <a:srgbClr val="0F243E"/>
              </a:solidFill>
              <a:latin typeface="Calibri"/>
              <a:ea typeface="Calibri"/>
              <a:cs typeface="Calibri"/>
              <a:sym typeface="Calibri"/>
            </a:endParaRPr>
          </a:p>
        </p:txBody>
      </p:sp>
      <p:sp>
        <p:nvSpPr>
          <p:cNvPr id="168" name="Google Shape;168;p27"/>
          <p:cNvSpPr/>
          <p:nvPr/>
        </p:nvSpPr>
        <p:spPr>
          <a:xfrm>
            <a:off x="4141696" y="2461246"/>
            <a:ext cx="14919628"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9" name="Google Shape;169;p27"/>
          <p:cNvPicPr preferRelativeResize="0"/>
          <p:nvPr/>
        </p:nvPicPr>
        <p:blipFill rotWithShape="1">
          <a:blip r:embed="rId3">
            <a:alphaModFix/>
          </a:blip>
          <a:srcRect b="0" l="0" r="0" t="0"/>
          <a:stretch/>
        </p:blipFill>
        <p:spPr>
          <a:xfrm>
            <a:off x="4141695" y="2461247"/>
            <a:ext cx="4626776" cy="2743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28"/>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176" name="Google Shape;176;p28"/>
          <p:cNvSpPr/>
          <p:nvPr/>
        </p:nvSpPr>
        <p:spPr>
          <a:xfrm>
            <a:off x="4854388" y="1035860"/>
            <a:ext cx="3886199" cy="566821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400">
                <a:solidFill>
                  <a:srgbClr val="0F243E"/>
                </a:solidFill>
                <a:latin typeface="Calibri"/>
                <a:ea typeface="Calibri"/>
                <a:cs typeface="Calibri"/>
                <a:sym typeface="Calibri"/>
              </a:rPr>
              <a:t>Utilizar </a:t>
            </a:r>
            <a:r>
              <a:rPr i="1" lang="es-ES" sz="2400">
                <a:solidFill>
                  <a:srgbClr val="0F243E"/>
                </a:solidFill>
                <a:latin typeface="Calibri"/>
                <a:ea typeface="Calibri"/>
                <a:cs typeface="Calibri"/>
                <a:sym typeface="Calibri"/>
              </a:rPr>
              <a:t>Records </a:t>
            </a:r>
            <a:r>
              <a:rPr lang="es-ES" sz="2400">
                <a:solidFill>
                  <a:srgbClr val="0F243E"/>
                </a:solidFill>
                <a:latin typeface="Calibri"/>
                <a:ea typeface="Calibri"/>
                <a:cs typeface="Calibri"/>
                <a:sym typeface="Calibri"/>
              </a:rPr>
              <a:t>cuando se desea almacenar valores de diferentes tipos de datos que están relacionados lógicamente. </a:t>
            </a:r>
            <a:endParaRPr sz="24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400">
                <a:solidFill>
                  <a:srgbClr val="0F243E"/>
                </a:solidFill>
                <a:latin typeface="Calibri"/>
                <a:ea typeface="Calibri"/>
                <a:cs typeface="Calibri"/>
                <a:sym typeface="Calibri"/>
              </a:rPr>
              <a:t>Por ejemplo, se puede crear un </a:t>
            </a:r>
            <a:r>
              <a:rPr i="1" lang="es-ES" sz="2400">
                <a:solidFill>
                  <a:srgbClr val="0F243E"/>
                </a:solidFill>
                <a:latin typeface="Calibri"/>
                <a:ea typeface="Calibri"/>
                <a:cs typeface="Calibri"/>
                <a:sym typeface="Calibri"/>
              </a:rPr>
              <a:t>Record </a:t>
            </a:r>
            <a:r>
              <a:rPr lang="es-ES" sz="2400">
                <a:solidFill>
                  <a:srgbClr val="0F243E"/>
                </a:solidFill>
                <a:latin typeface="Calibri"/>
                <a:ea typeface="Calibri"/>
                <a:cs typeface="Calibri"/>
                <a:sym typeface="Calibri"/>
              </a:rPr>
              <a:t>para contener detalles de empleados e indicar que todos los valores almacenados están relacionados, ya que proporcionan información sobre un empleado en particular. </a:t>
            </a:r>
            <a:endParaRPr sz="2400">
              <a:solidFill>
                <a:srgbClr val="0F243E"/>
              </a:solidFill>
              <a:latin typeface="Calibri"/>
              <a:ea typeface="Calibri"/>
              <a:cs typeface="Calibri"/>
              <a:sym typeface="Calibri"/>
            </a:endParaRPr>
          </a:p>
        </p:txBody>
      </p:sp>
      <p:sp>
        <p:nvSpPr>
          <p:cNvPr id="177" name="Google Shape;177;p28"/>
          <p:cNvSpPr/>
          <p:nvPr/>
        </p:nvSpPr>
        <p:spPr>
          <a:xfrm>
            <a:off x="1371600" y="3624001"/>
            <a:ext cx="2666485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8" name="Google Shape;178;p28"/>
          <p:cNvPicPr preferRelativeResize="0"/>
          <p:nvPr/>
        </p:nvPicPr>
        <p:blipFill rotWithShape="1">
          <a:blip r:embed="rId3">
            <a:alphaModFix/>
          </a:blip>
          <a:srcRect b="0" l="0" r="0" t="0"/>
          <a:stretch/>
        </p:blipFill>
        <p:spPr>
          <a:xfrm>
            <a:off x="336176" y="2336477"/>
            <a:ext cx="4518212" cy="2666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9"/>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185" name="Google Shape;185;p29"/>
          <p:cNvSpPr/>
          <p:nvPr/>
        </p:nvSpPr>
        <p:spPr>
          <a:xfrm>
            <a:off x="537882" y="1035860"/>
            <a:ext cx="8202706" cy="234423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Beneficios del uso de Variables LOBs:</a:t>
            </a:r>
            <a:endParaRPr sz="24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Las variables de tipo LOB están destinados a almacenar una gran cantidad de datos, permiten la asociación de un campo especial de gran tamaño, y asociarlos a un conjunto de campos y tratarlos como tal en un Sistema de Información.</a:t>
            </a:r>
            <a:endParaRPr sz="2400">
              <a:solidFill>
                <a:srgbClr val="0F243E"/>
              </a:solidFill>
              <a:latin typeface="Calibri"/>
              <a:ea typeface="Calibri"/>
              <a:cs typeface="Calibri"/>
              <a:sym typeface="Calibri"/>
            </a:endParaRPr>
          </a:p>
        </p:txBody>
      </p:sp>
      <p:sp>
        <p:nvSpPr>
          <p:cNvPr id="186" name="Google Shape;186;p29"/>
          <p:cNvSpPr/>
          <p:nvPr/>
        </p:nvSpPr>
        <p:spPr>
          <a:xfrm>
            <a:off x="2370723" y="3380091"/>
            <a:ext cx="2571254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7" name="Google Shape;187;p29"/>
          <p:cNvPicPr preferRelativeResize="0"/>
          <p:nvPr/>
        </p:nvPicPr>
        <p:blipFill rotWithShape="1">
          <a:blip r:embed="rId3">
            <a:alphaModFix/>
          </a:blip>
          <a:srcRect b="0" l="0" r="0" t="0"/>
          <a:stretch/>
        </p:blipFill>
        <p:spPr>
          <a:xfrm>
            <a:off x="2370723" y="3380092"/>
            <a:ext cx="4402554" cy="27786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30"/>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194" name="Google Shape;194;p30"/>
          <p:cNvSpPr/>
          <p:nvPr/>
        </p:nvSpPr>
        <p:spPr>
          <a:xfrm>
            <a:off x="753036" y="2713202"/>
            <a:ext cx="8014446" cy="156966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Una columna de Base de Datos puede ser de la categoría BLOB (Binary Lob), que puede almacenar por ejemplo la fotografía de un empleado, de personal de visita a áreas restringidas, imágenes de video club, entre otros </a:t>
            </a:r>
            <a:endParaRPr sz="2400">
              <a:solidFill>
                <a:srgbClr val="0F243E"/>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31"/>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201" name="Google Shape;201;p31"/>
          <p:cNvSpPr/>
          <p:nvPr/>
        </p:nvSpPr>
        <p:spPr>
          <a:xfrm>
            <a:off x="484094" y="1251012"/>
            <a:ext cx="3603811" cy="476438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400">
                <a:solidFill>
                  <a:srgbClr val="0F243E"/>
                </a:solidFill>
                <a:latin typeface="Calibri"/>
                <a:ea typeface="Calibri"/>
                <a:cs typeface="Calibri"/>
                <a:sym typeface="Calibri"/>
              </a:rPr>
              <a:t>Otro ejemplo de implementación de campos BLOB, puede ser archivo de audio, que permiten grabar en la base de datos, archivos de audio en diferentes formatos, mp3, wav, otros, con el objeto de utilizarlos posteriormente para verificación de conversación. </a:t>
            </a:r>
            <a:endParaRPr sz="2400">
              <a:solidFill>
                <a:srgbClr val="0F243E"/>
              </a:solidFill>
              <a:latin typeface="Calibri"/>
              <a:ea typeface="Calibri"/>
              <a:cs typeface="Calibri"/>
              <a:sym typeface="Calibri"/>
            </a:endParaRPr>
          </a:p>
        </p:txBody>
      </p:sp>
      <p:sp>
        <p:nvSpPr>
          <p:cNvPr id="202" name="Google Shape;202;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3" name="Google Shape;203;p31"/>
          <p:cNvPicPr preferRelativeResize="0"/>
          <p:nvPr/>
        </p:nvPicPr>
        <p:blipFill rotWithShape="1">
          <a:blip r:embed="rId3">
            <a:alphaModFix/>
          </a:blip>
          <a:srcRect b="0" l="0" r="0" t="0"/>
          <a:stretch/>
        </p:blipFill>
        <p:spPr>
          <a:xfrm>
            <a:off x="4222376" y="1783586"/>
            <a:ext cx="4652682" cy="29365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32"/>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210" name="Google Shape;210;p32"/>
          <p:cNvSpPr/>
          <p:nvPr/>
        </p:nvSpPr>
        <p:spPr>
          <a:xfrm>
            <a:off x="430307" y="2286000"/>
            <a:ext cx="8337176" cy="156966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Soluciones que podrían utilizar este formato, podría ser un Sistema que registra siniestros de seguros automotrices, sistema de torres de control en aeropuertos para mejorar las instrucciones de operaciones aéreas, entre otras aplicaciones. </a:t>
            </a:r>
            <a:endParaRPr sz="2400">
              <a:solidFill>
                <a:srgbClr val="0F243E"/>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3"/>
          <p:cNvSpPr/>
          <p:nvPr/>
        </p:nvSpPr>
        <p:spPr>
          <a:xfrm>
            <a:off x="4572000" y="389529"/>
            <a:ext cx="3953435"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Beneficios de uso de variables de tipo compuestas y LOB </a:t>
            </a:r>
            <a:endParaRPr/>
          </a:p>
        </p:txBody>
      </p:sp>
      <p:sp>
        <p:nvSpPr>
          <p:cNvPr id="217" name="Google Shape;217;p33"/>
          <p:cNvSpPr/>
          <p:nvPr/>
        </p:nvSpPr>
        <p:spPr>
          <a:xfrm>
            <a:off x="564777" y="1425387"/>
            <a:ext cx="4007223" cy="452431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Una columna de base de datos, puede ser de categoría CLOB (carácter Lob), para la implementación de un sistema de registro de texto de gran almacenamiento, citando como ejemplo, un Sistema de Atención de Pacientes, donde se puede almacenar gran cantidad de caracteres, para almacenar el historial clínico de un paciente.</a:t>
            </a:r>
            <a:endParaRPr sz="2400">
              <a:solidFill>
                <a:srgbClr val="0F243E"/>
              </a:solidFill>
              <a:latin typeface="Calibri"/>
              <a:ea typeface="Calibri"/>
              <a:cs typeface="Calibri"/>
              <a:sym typeface="Calibri"/>
            </a:endParaRPr>
          </a:p>
        </p:txBody>
      </p:sp>
      <p:sp>
        <p:nvSpPr>
          <p:cNvPr id="218" name="Google Shape;218;p33"/>
          <p:cNvSpPr/>
          <p:nvPr/>
        </p:nvSpPr>
        <p:spPr>
          <a:xfrm>
            <a:off x="5674659" y="1877047"/>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9" name="Google Shape;219;p33"/>
          <p:cNvPicPr preferRelativeResize="0"/>
          <p:nvPr/>
        </p:nvPicPr>
        <p:blipFill rotWithShape="1">
          <a:blip r:embed="rId3">
            <a:alphaModFix/>
          </a:blip>
          <a:srcRect b="0" l="0" r="0" t="0"/>
          <a:stretch/>
        </p:blipFill>
        <p:spPr>
          <a:xfrm>
            <a:off x="4830005" y="2294186"/>
            <a:ext cx="3695430" cy="27867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